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91" r:id="rId6"/>
    <p:sldId id="297" r:id="rId7"/>
    <p:sldId id="301" r:id="rId8"/>
    <p:sldId id="302" r:id="rId9"/>
    <p:sldId id="299" r:id="rId10"/>
    <p:sldId id="300" r:id="rId11"/>
    <p:sldId id="298" r:id="rId12"/>
    <p:sldId id="305" r:id="rId13"/>
    <p:sldId id="303" r:id="rId14"/>
    <p:sldId id="296" r:id="rId15"/>
    <p:sldId id="293" r:id="rId16"/>
    <p:sldId id="294" r:id="rId17"/>
    <p:sldId id="304" r:id="rId18"/>
    <p:sldId id="295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1E5082"/>
    <a:srgbClr val="F3E068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407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Protegge il paziente dall'</a:t>
            </a:r>
            <a:r>
              <a:rPr lang="it-IT" dirty="0" err="1"/>
              <a:t>insulino</a:t>
            </a:r>
            <a:r>
              <a:rPr lang="it-IT" dirty="0"/>
              <a:t>-resistenza, dalla riduzione del metabolismo basale e dall'aumento del peso corporeo 
Gli alimenti ad alto contenuto proteico intensificano la sensazione di sazietà: gli aminoacidi sono precursori di alcuni neurotrasmettitori coinvolti nella regolazione dell'assunzione di cibo (influenzano la secrezione dell'ormone della sazietà </a:t>
            </a:r>
            <a:r>
              <a:rPr lang="it-IT" dirty="0" err="1"/>
              <a:t>PYYi</a:t>
            </a:r>
            <a:r>
              <a:rPr lang="it-IT" dirty="0"/>
              <a:t>)</a:t>
            </a:r>
          </a:p>
          <a:p>
            <a:r>
              <a:rPr lang="it-IT" sz="1200" dirty="0"/>
              <a:t>, suggerendo che le raccomandazioni proteiche dietetiche specifiche devono essere adattate nei pazienti obesi con chirurgia bariatrica.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600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Sylfaen" panose="010A0502050306030303" pitchFamily="18" charset="0"/>
              </a:rPr>
              <a:t>A breve termine, può insorgere l'encefalopatia di </a:t>
            </a:r>
            <a:r>
              <a:rPr lang="it-IT" dirty="0" err="1">
                <a:solidFill>
                  <a:srgbClr val="000000"/>
                </a:solidFill>
                <a:latin typeface="Sylfaen" panose="010A0502050306030303" pitchFamily="18" charset="0"/>
              </a:rPr>
              <a:t>Wernicke</a:t>
            </a:r>
            <a:r>
              <a:rPr lang="it-IT" dirty="0">
                <a:solidFill>
                  <a:srgbClr val="000000"/>
                </a:solidFill>
                <a:latin typeface="Sylfaen" panose="010A0502050306030303" pitchFamily="18" charset="0"/>
              </a:rPr>
              <a:t> o la </a:t>
            </a:r>
            <a:r>
              <a:rPr lang="it-IT" dirty="0" err="1">
                <a:solidFill>
                  <a:srgbClr val="000000"/>
                </a:solidFill>
                <a:latin typeface="Sylfaen" panose="010A0502050306030303" pitchFamily="18" charset="0"/>
              </a:rPr>
              <a:t>poliradicoloneuropatia</a:t>
            </a:r>
            <a:r>
              <a:rPr lang="it-IT" dirty="0">
                <a:solidFill>
                  <a:srgbClr val="000000"/>
                </a:solidFill>
                <a:latin typeface="Sylfaen" panose="010A0502050306030303" pitchFamily="18" charset="0"/>
              </a:rPr>
              <a:t> acuta. 
lungo termine includono la neuropatia ottica, la mielopatia, la neuropatia periferica e la miopatia. La prevenzione, il riconoscimento e la gestione sono fondamentali poiché la maggior parte delle complicanze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Il 27% dei pazienti sottoposti a interventi di chirurgia bariatrica sperimenta una carenza di vitamina B1  associata a vomito ripetuto o dall’ importante e rapido calo di peso, utilizzo di farmaci e </a:t>
            </a:r>
            <a:r>
              <a:rPr lang="it-IT" sz="1200" dirty="0" err="1"/>
              <a:t>graVidanza</a:t>
            </a:r>
            <a:r>
              <a:rPr lang="it-IT" sz="1200" dirty="0"/>
              <a:t>, ALLATTAMENTO, IPERTIROIDISMO…la impossibilità di stoccaggio in quanto  è una vitamina idrosolubile.</a:t>
            </a:r>
          </a:p>
          <a:p>
            <a:r>
              <a:rPr lang="it-IT" dirty="0">
                <a:solidFill>
                  <a:srgbClr val="000000"/>
                </a:solidFill>
                <a:latin typeface="Sylfaen" panose="010A0502050306030303" pitchFamily="18" charset="0"/>
              </a:rPr>
              <a:t> sono reversibili o migliorano nel tempo durante la terapia.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781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Nonostante un'adeguata integrazione nutrizionale, quasi il 25% dei postoperatori sviluppa carenze di micronutrienti
Gli esiti postoperatori positivi dipendono dall'identificazione delle lacune nella conoscenza del paziente in merito alla dieta e alla malattia, dall'importanza di sviluppare buone abitudini alimentari e di fornire un adeguato orientamento preoperatorio e un'educazione sulle procedure chirurgiche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617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hyperlink" Target="https://doi.org/10.1002/bjs.1091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664" y="758952"/>
            <a:ext cx="6501384" cy="322751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4000" dirty="0"/>
              <a:t>NUOVE RACCOMANDAZIONI NUTRIZIONALI:BACKSTAGE </a:t>
            </a:r>
            <a:br>
              <a:rPr lang="it-IT" dirty="0"/>
            </a:br>
            <a:r>
              <a:rPr lang="it-IT" dirty="0"/>
              <a:t>IL POSTOPERATORIO: ALERT NUTRIZIONALI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2976" y="4508500"/>
            <a:ext cx="6501384" cy="127965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Dott.ssa Barbara Neri</a:t>
            </a:r>
            <a:endParaRPr kumimoji="0" lang="it-IT" sz="1400" b="0" i="0" u="none" strike="noStrike" kern="1200" cap="none" spc="-1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14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UO Dietologia e Nutrizione </a:t>
            </a:r>
            <a:endParaRPr kumimoji="0" lang="it-IT" sz="1400" b="0" i="0" u="none" strike="noStrike" kern="1200" cap="none" spc="-1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kumimoji="0" lang="it-IT" sz="1400" b="0" i="0" u="none" strike="noStrike" kern="1200" cap="none" spc="-1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DejaVu Sans"/>
                <a:cs typeface="+mn-cs"/>
              </a:rPr>
              <a:t>Azienda Ospedaliera S. Camillo Forlanini Roma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638806-B141-45CE-51DD-1CE3CF9A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565C5F-4334-B1ED-F4C5-167297DCBC7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C889164-AAB7-B7FB-9749-D740756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3B08358-14EA-FA3F-55B0-443054784CE6}"/>
              </a:ext>
            </a:extLst>
          </p:cNvPr>
          <p:cNvSpPr txBox="1">
            <a:spLocks/>
          </p:cNvSpPr>
          <p:nvPr/>
        </p:nvSpPr>
        <p:spPr>
          <a:xfrm>
            <a:off x="1751012" y="4077072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defPPr rtl="0">
              <a:defRPr lang="it-it"/>
            </a:defPPr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000" i="1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Br J Surg</a:t>
            </a:r>
            <a:r>
              <a:rPr lang="en-US" sz="1000">
                <a:solidFill>
                  <a:srgbClr val="333333"/>
                </a:solidFill>
                <a:latin typeface="Arial"/>
                <a:ea typeface="ＭＳ Ｐゴシック"/>
                <a:cs typeface="Arial"/>
              </a:rPr>
              <a:t>, Volume 105, Issue 12, November 2018, Pages 1650–1657, </a:t>
            </a:r>
            <a:r>
              <a:rPr lang="en-US" sz="1000">
                <a:solidFill>
                  <a:srgbClr val="333333"/>
                </a:solidFill>
                <a:latin typeface="Arial"/>
                <a:ea typeface="ＭＳ Ｐゴシック"/>
                <a:cs typeface="Arial"/>
                <a:hlinkClick r:id="rId5"/>
              </a:rPr>
              <a:t>https://doi.org/10.1002/bjs.10914</a:t>
            </a:r>
            <a:endParaRPr lang="en-US" sz="100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800">
                <a:solidFill>
                  <a:srgbClr val="2A2A2A"/>
                </a:solidFill>
                <a:latin typeface="Arial"/>
                <a:ea typeface="ＭＳ Ｐゴシック"/>
                <a:cs typeface="Arial"/>
              </a:rPr>
              <a:t>The content of this slide may be subject to copyright: please see the slide notes for details.</a:t>
            </a:r>
            <a:endParaRPr lang="en-US" sz="800">
              <a:solidFill>
                <a:srgbClr val="333333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97B5F8-1CF0-4785-BA41-C3B5F47C2122}"/>
              </a:ext>
            </a:extLst>
          </p:cNvPr>
          <p:cNvSpPr txBox="1">
            <a:spLocks/>
          </p:cNvSpPr>
          <p:nvPr/>
        </p:nvSpPr>
        <p:spPr bwMode="auto">
          <a:xfrm>
            <a:off x="1981200" y="425451"/>
            <a:ext cx="6108700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Fig. 2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Kaplan–Meier curves of freedom from colorectal cancer following a any bariatric surgery and b gastric bypass ...</a:t>
            </a:r>
          </a:p>
        </p:txBody>
      </p:sp>
      <p:pic>
        <p:nvPicPr>
          <p:cNvPr id="7" name="Picture 4" descr="Oxford University Press">
            <a:extLst>
              <a:ext uri="{FF2B5EF4-FFF2-40B4-BE49-F238E27FC236}">
                <a16:creationId xmlns:a16="http://schemas.microsoft.com/office/drawing/2014/main" id="{32E4C6C2-0E5A-A9B8-C21E-EA2C69B51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352" y="4386635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New picture">
            <a:extLst>
              <a:ext uri="{FF2B5EF4-FFF2-40B4-BE49-F238E27FC236}">
                <a16:creationId xmlns:a16="http://schemas.microsoft.com/office/drawing/2014/main" id="{E3C49662-02DE-5101-35BE-CDE3C665AB9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124200" y="1371601"/>
            <a:ext cx="59436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6E58D6-3502-B043-1045-A7C29C51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E73B73-A061-D7B0-C81F-E73538563B5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B27AB6B-C6C8-680D-C8D9-A8A588AF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A56AA4-1DB4-35C8-F96E-44AD40D610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332"/>
          <a:stretch/>
        </p:blipFill>
        <p:spPr>
          <a:xfrm>
            <a:off x="2678274" y="783043"/>
            <a:ext cx="7979392" cy="52919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E35DC4-850C-F365-4BE8-51E84020300D}"/>
              </a:ext>
            </a:extLst>
          </p:cNvPr>
          <p:cNvSpPr txBox="1"/>
          <p:nvPr/>
        </p:nvSpPr>
        <p:spPr>
          <a:xfrm>
            <a:off x="0" y="5274293"/>
            <a:ext cx="2697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Kamal F A, Fernet L Y, Rodriguez M, et al. (February 27, 2024) Nutritional Deficiencies Before and After Bariatric Surgery in Low- and High-Income Countries: Prevention and Treatment. </a:t>
            </a:r>
            <a:r>
              <a:rPr lang="en-US" sz="800" dirty="0" err="1"/>
              <a:t>Cureus</a:t>
            </a:r>
            <a:r>
              <a:rPr lang="en-US" sz="800" dirty="0"/>
              <a:t> 16(2)</a:t>
            </a:r>
            <a:endParaRPr lang="it-IT" sz="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75446A9-C325-A754-7358-E953507DCB7C}"/>
              </a:ext>
            </a:extLst>
          </p:cNvPr>
          <p:cNvSpPr/>
          <p:nvPr/>
        </p:nvSpPr>
        <p:spPr>
          <a:xfrm>
            <a:off x="3783435" y="0"/>
            <a:ext cx="418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369603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B235FA-DC6E-C129-5749-2F4B7E28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1F58C3-14FF-40CC-14E7-1BA4523ED19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06EA849-D1D6-E804-0147-68758BD6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638806-B141-45CE-51DD-1CE3CF9A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565C5F-4334-B1ED-F4C5-167297DCBC7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C889164-AAB7-B7FB-9749-D740756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0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BB267C-3F54-AC70-0759-09FA0662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250906B-D25C-79BD-2C6A-C22D5E6C9F0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5906DFD-FA95-53C6-53D8-100C15F0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F7B50C-7225-F0F4-E08F-8C909DD55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693" y="2194768"/>
            <a:ext cx="6351204" cy="27635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BD3090-E138-FFEE-98F5-56A22A88A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16" y="354477"/>
            <a:ext cx="3712465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ew picture">
            <a:extLst>
              <a:ext uri="{FF2B5EF4-FFF2-40B4-BE49-F238E27FC236}">
                <a16:creationId xmlns:a16="http://schemas.microsoft.com/office/drawing/2014/main" id="{A8C568DB-81E0-BCF2-39D1-F6C02F7A3B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74" y="408224"/>
            <a:ext cx="4931569" cy="27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3072C0-D808-66D7-B49C-8FAA7660E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233" y="914400"/>
            <a:ext cx="4319221" cy="45639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B271CE-0EEB-4557-AD0D-D1A52097C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DDD8BC-504C-3470-AB93-DB300E525B6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528BD20-1316-55D3-5212-71A00F1E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4408CE-3864-C671-0705-107DB313C58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68318" y="135101"/>
            <a:ext cx="516022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rIns="13716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+mn-lt"/>
                <a:cs typeface="Arial"/>
              </a:rPr>
              <a:t>Prevalence of Micronutrient Deficiency after Bariatric Surgery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014180-BDC1-D2AB-CF73-2977A353505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2601" y="364032"/>
            <a:ext cx="7065108" cy="215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cs typeface="Arial"/>
                <a:sym typeface="Wingdings"/>
              </a:rPr>
              <a:t>Obes</a:t>
            </a:r>
            <a:r>
              <a:rPr lang="en-US" altLang="en-US" sz="105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cs typeface="Arial"/>
                <a:sym typeface="Wingdings"/>
              </a:rPr>
              <a:t> Facts. 2021;14(2):197-204. doi:10.1159/000514847</a:t>
            </a:r>
          </a:p>
        </p:txBody>
      </p:sp>
      <p:pic>
        <p:nvPicPr>
          <p:cNvPr id="10" name="Picture 4" descr="LogoDescription automatically generated">
            <a:extLst>
              <a:ext uri="{FF2B5EF4-FFF2-40B4-BE49-F238E27FC236}">
                <a16:creationId xmlns:a16="http://schemas.microsoft.com/office/drawing/2014/main" id="{E1A959AF-E26D-9BB4-B4B5-CE746ED5C43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7788"/>
            <a:ext cx="9125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E60DF6B-B72D-073A-4F03-B642FB6020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6075" y="3196388"/>
            <a:ext cx="4651767" cy="25452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1312E1A-AB66-F645-720C-1AD5BA4687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29" y="3015359"/>
            <a:ext cx="2697426" cy="207654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39301B0-B36D-6694-F751-F6AD25131E18}"/>
              </a:ext>
            </a:extLst>
          </p:cNvPr>
          <p:cNvSpPr/>
          <p:nvPr/>
        </p:nvSpPr>
        <p:spPr>
          <a:xfrm>
            <a:off x="3043755" y="2130936"/>
            <a:ext cx="6096528" cy="2459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ALERT</a:t>
            </a:r>
            <a:endParaRPr lang="it-IT" sz="96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F13140-DF05-809C-B2EE-8007E3F93EE5}"/>
              </a:ext>
            </a:extLst>
          </p:cNvPr>
          <p:cNvSpPr txBox="1"/>
          <p:nvPr/>
        </p:nvSpPr>
        <p:spPr>
          <a:xfrm>
            <a:off x="-19152" y="5115267"/>
            <a:ext cx="2697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Kamal F A, Fernet L Y, Rodriguez M, et al. (February 27, 2024) Nutritional Deficiencies Before and After Bariatric Surgery in Low- and High-Income Countries: Prevention and Treatment. </a:t>
            </a:r>
            <a:r>
              <a:rPr lang="en-US" sz="800" dirty="0" err="1"/>
              <a:t>Cureus</a:t>
            </a:r>
            <a:r>
              <a:rPr lang="en-US" sz="800" dirty="0"/>
              <a:t> 16(2)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33474B1-59BF-31E4-F48A-F71F0C07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EEB251-0F58-8F2C-2DBD-CEEA308CCF3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3454C52-61AB-8718-3503-10E69E55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80F5BB-468E-2B31-BA72-446913C7F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124"/>
            <a:ext cx="4101023" cy="1344124"/>
          </a:xfrm>
          <a:prstGeom prst="rect">
            <a:avLst/>
          </a:prstGeom>
        </p:spPr>
      </p:pic>
      <p:pic>
        <p:nvPicPr>
          <p:cNvPr id="1026" name="Picture 2" descr="Protein Function: 15 Wonderworks Of Protein In Body, 53% OFF">
            <a:extLst>
              <a:ext uri="{FF2B5EF4-FFF2-40B4-BE49-F238E27FC236}">
                <a16:creationId xmlns:a16="http://schemas.microsoft.com/office/drawing/2014/main" id="{0C7CAA7B-4F0A-6373-41B1-53B0F0AC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31" y="81174"/>
            <a:ext cx="3646074" cy="36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3D50F8-4DD0-5100-A467-04D25A4E6FD2}"/>
              </a:ext>
            </a:extLst>
          </p:cNvPr>
          <p:cNvSpPr txBox="1"/>
          <p:nvPr/>
        </p:nvSpPr>
        <p:spPr>
          <a:xfrm>
            <a:off x="1362765" y="4114439"/>
            <a:ext cx="100818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Riduzione Assunzione proteica: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minore assunzione di cibo,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ridotto assorbimento correlato alla diminuita produzione di acido cloridrico e enzimi digestivi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intolleranza ai prodotti ad alto contenuto proteico (in particolare la carne) che può persistere per molti anni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DEB4B64-0277-1718-915B-29AD4A1AD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0018" y="32543"/>
            <a:ext cx="3859102" cy="12802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17B580-3A17-88CB-FFF4-5C422FEF7FFE}"/>
              </a:ext>
            </a:extLst>
          </p:cNvPr>
          <p:cNvSpPr txBox="1"/>
          <p:nvPr/>
        </p:nvSpPr>
        <p:spPr>
          <a:xfrm>
            <a:off x="7910019" y="1425795"/>
            <a:ext cx="385910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un cambiamento temporale nel fabbisogno proteico dopo la chirurgia bariatrica, indipendentemente dal tipo di intervento chirurgico.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L'assunzione spontanea di proteine dopo la chirurgia bariatrica non copre il fabbisogno proteico per la maggior parte dei pazienti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316BBD6-AC35-B792-DF8A-0383540F0DD6}"/>
              </a:ext>
            </a:extLst>
          </p:cNvPr>
          <p:cNvSpPr/>
          <p:nvPr/>
        </p:nvSpPr>
        <p:spPr>
          <a:xfrm>
            <a:off x="7812157" y="3200400"/>
            <a:ext cx="3956963" cy="10924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raccomandazioni proteiche dietetiche specifiche devono essere adattate ai pazienti affetti da obesità dopo l’intervento.</a:t>
            </a:r>
          </a:p>
        </p:txBody>
      </p:sp>
    </p:spTree>
    <p:extLst>
      <p:ext uri="{BB962C8B-B14F-4D97-AF65-F5344CB8AC3E}">
        <p14:creationId xmlns:p14="http://schemas.microsoft.com/office/powerpoint/2010/main" val="17500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C7EC03-E9F6-03C0-C71D-A886152B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FC5BB6-5E8A-7D7B-E540-418E8D9FCDB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1D7BB1B-51D3-3037-6E42-7E9E6DC4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78B9B0F-8E65-E81D-4D81-CB8A9909B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500" y="2595183"/>
            <a:ext cx="1172226" cy="1919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C0B5540-6FD6-24C5-61BF-394E93B6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72" y="1505296"/>
            <a:ext cx="3201161" cy="92357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C960834-775A-AC9A-18A2-E56BF8E39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7654" y="1180787"/>
            <a:ext cx="3854346" cy="1244528"/>
          </a:xfrm>
          <a:prstGeom prst="rect">
            <a:avLst/>
          </a:prstGeom>
        </p:spPr>
      </p:pic>
      <p:pic>
        <p:nvPicPr>
          <p:cNvPr id="3074" name="Picture 2" descr="Liver Decompensation after Bariatric Surgery in the Absence of Cirrhosis |  Obesity Surgery">
            <a:extLst>
              <a:ext uri="{FF2B5EF4-FFF2-40B4-BE49-F238E27FC236}">
                <a16:creationId xmlns:a16="http://schemas.microsoft.com/office/drawing/2014/main" id="{6D994C18-3CEE-8001-F9D6-19E24345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5" y="1239802"/>
            <a:ext cx="4234248" cy="30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B65700-D328-92F7-9F1F-37A3B700E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72" y="2879494"/>
            <a:ext cx="3854346" cy="120071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6836DE0-C920-A9F2-3D4F-DA9DA017512C}"/>
              </a:ext>
            </a:extLst>
          </p:cNvPr>
          <p:cNvSpPr/>
          <p:nvPr/>
        </p:nvSpPr>
        <p:spPr>
          <a:xfrm>
            <a:off x="4042613" y="4007862"/>
            <a:ext cx="982682" cy="340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3B29EE5-5586-7AAF-4FED-47F4BEAD590B}"/>
              </a:ext>
            </a:extLst>
          </p:cNvPr>
          <p:cNvSpPr/>
          <p:nvPr/>
        </p:nvSpPr>
        <p:spPr>
          <a:xfrm>
            <a:off x="3085595" y="-60735"/>
            <a:ext cx="6446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SCOMPENSO EPATICO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C16DF3B-00E0-EC9F-F98B-A808C5DBF654}"/>
              </a:ext>
            </a:extLst>
          </p:cNvPr>
          <p:cNvSpPr txBox="1"/>
          <p:nvPr/>
        </p:nvSpPr>
        <p:spPr>
          <a:xfrm>
            <a:off x="2659447" y="792465"/>
            <a:ext cx="835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Può verificarsi dopo la chirurgia bariatrica e in un periodo di tempo molto variabile. </a:t>
            </a:r>
          </a:p>
          <a:p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6A2BE17-DED1-D93C-5BDB-540C3225305F}"/>
              </a:ext>
            </a:extLst>
          </p:cNvPr>
          <p:cNvSpPr/>
          <p:nvPr/>
        </p:nvSpPr>
        <p:spPr>
          <a:xfrm>
            <a:off x="2435192" y="4745255"/>
            <a:ext cx="7097361" cy="7535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SUPPORTO NUTRIZIONALE MIGLIORA LA PROGNOSI</a:t>
            </a:r>
          </a:p>
        </p:txBody>
      </p:sp>
    </p:spTree>
    <p:extLst>
      <p:ext uri="{BB962C8B-B14F-4D97-AF65-F5344CB8AC3E}">
        <p14:creationId xmlns:p14="http://schemas.microsoft.com/office/powerpoint/2010/main" val="348194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638806-B141-45CE-51DD-1CE3CF9A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565C5F-4334-B1ED-F4C5-167297DCBC7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C889164-AAB7-B7FB-9749-D740756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F041D4-934C-3A52-35C7-A5C6961FF8D6}"/>
              </a:ext>
            </a:extLst>
          </p:cNvPr>
          <p:cNvSpPr txBox="1"/>
          <p:nvPr/>
        </p:nvSpPr>
        <p:spPr>
          <a:xfrm>
            <a:off x="329683" y="7770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
</a:t>
            </a:r>
            <a:r>
              <a:rPr lang="it-IT" dirty="0">
                <a:solidFill>
                  <a:srgbClr val="000000"/>
                </a:solidFill>
                <a:latin typeface="Sylfaen" panose="010A0502050306030303" pitchFamily="18" charset="0"/>
              </a:rPr>
              <a:t>
</a:t>
            </a:r>
            <a:endParaRPr lang="it-IT" sz="1400" dirty="0">
              <a:latin typeface="Sylfaen" panose="010A05020503060303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C7CE9D-921F-E531-6472-C301A4C1A75E}"/>
              </a:ext>
            </a:extLst>
          </p:cNvPr>
          <p:cNvSpPr txBox="1"/>
          <p:nvPr/>
        </p:nvSpPr>
        <p:spPr>
          <a:xfrm>
            <a:off x="3977532" y="801463"/>
            <a:ext cx="7538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Carenza di 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folati B9 </a:t>
            </a:r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può portare a neuropatia periferica o sindrome delle gambe senza riposo. 
Carenza di 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vitamina B12 </a:t>
            </a:r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può manifestarsi neurologicamente presentandosi come mielopatia, neuropatia, parestesia, atassia e demenza</a:t>
            </a:r>
            <a:endParaRPr lang="it-IT" sz="1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8F6F92-CDC7-3C5A-626D-D3748BE39EDF}"/>
              </a:ext>
            </a:extLst>
          </p:cNvPr>
          <p:cNvSpPr txBox="1"/>
          <p:nvPr/>
        </p:nvSpPr>
        <p:spPr>
          <a:xfrm>
            <a:off x="187884" y="2589722"/>
            <a:ext cx="417341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 err="1"/>
              <a:t>Steenackers</a:t>
            </a:r>
            <a:r>
              <a:rPr lang="it-IT" sz="1050" dirty="0"/>
              <a:t> N, Van </a:t>
            </a:r>
            <a:r>
              <a:rPr lang="it-IT" sz="1050" dirty="0" err="1"/>
              <a:t>der</a:t>
            </a:r>
            <a:r>
              <a:rPr lang="it-IT" sz="1050" dirty="0"/>
              <a:t> </a:t>
            </a:r>
            <a:r>
              <a:rPr lang="it-IT" sz="1050" dirty="0" err="1"/>
              <a:t>Schueren</a:t>
            </a:r>
            <a:r>
              <a:rPr lang="it-IT" sz="1050" dirty="0"/>
              <a:t> B, </a:t>
            </a:r>
            <a:r>
              <a:rPr lang="it-IT" sz="1050" dirty="0" err="1"/>
              <a:t>Augustijns</a:t>
            </a:r>
            <a:r>
              <a:rPr lang="it-IT" sz="1050" dirty="0"/>
              <a:t> P, </a:t>
            </a:r>
            <a:r>
              <a:rPr lang="it-IT" sz="1050" dirty="0" err="1"/>
              <a:t>Vanuytsel</a:t>
            </a:r>
            <a:r>
              <a:rPr lang="it-IT" sz="1050" dirty="0"/>
              <a:t> T, </a:t>
            </a:r>
            <a:r>
              <a:rPr lang="it-IT" sz="1050" dirty="0" err="1"/>
              <a:t>Matthys</a:t>
            </a:r>
            <a:r>
              <a:rPr lang="it-IT" sz="1050" dirty="0"/>
              <a:t> C. Development and </a:t>
            </a:r>
            <a:r>
              <a:rPr lang="it-IT" sz="1050" dirty="0" err="1"/>
              <a:t>complications</a:t>
            </a:r>
            <a:r>
              <a:rPr lang="it-IT" sz="1050" dirty="0"/>
              <a:t> of nutritional </a:t>
            </a:r>
            <a:r>
              <a:rPr lang="it-IT" sz="1050" dirty="0" err="1"/>
              <a:t>deficiencies</a:t>
            </a:r>
            <a:r>
              <a:rPr lang="it-IT" sz="1050" dirty="0"/>
              <a:t> after bariatric surgery. Nutrition </a:t>
            </a:r>
            <a:r>
              <a:rPr lang="it-IT" sz="1050" dirty="0" err="1"/>
              <a:t>Research</a:t>
            </a:r>
            <a:r>
              <a:rPr lang="it-IT" sz="1050" dirty="0"/>
              <a:t> Reviews. 2023;36(2):512-525.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C3161CD-11EE-FA02-2E91-4D5C9FC89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56" y="1417963"/>
            <a:ext cx="778332" cy="103219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20FB046-4B2B-21C3-E889-3C26CB215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183" y="1421749"/>
            <a:ext cx="3991817" cy="132316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5B11C6-D949-43A5-487C-C995F0C542D6}"/>
              </a:ext>
            </a:extLst>
          </p:cNvPr>
          <p:cNvSpPr txBox="1"/>
          <p:nvPr/>
        </p:nvSpPr>
        <p:spPr>
          <a:xfrm>
            <a:off x="4207636" y="4468323"/>
            <a:ext cx="5080026" cy="6771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000" dirty="0"/>
          </a:p>
          <a:p>
            <a:pPr algn="ctr"/>
            <a:r>
              <a:rPr lang="it-IT" sz="1400" b="1" dirty="0"/>
              <a:t>la diagnosi può essere ritardata  o  sfuggire a personale sanitario non competente nel campo</a:t>
            </a:r>
            <a:r>
              <a:rPr lang="it-IT" sz="10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134C95-C9AE-07EB-3C35-D71B40013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23" y="3752878"/>
            <a:ext cx="3507852" cy="214578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E7B83FA-9BA5-C358-DDE5-F88822BA4E2C}"/>
              </a:ext>
            </a:extLst>
          </p:cNvPr>
          <p:cNvSpPr/>
          <p:nvPr/>
        </p:nvSpPr>
        <p:spPr>
          <a:xfrm>
            <a:off x="1835568" y="-50744"/>
            <a:ext cx="8174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it-IT" sz="5400" b="1" i="0" u="none" strike="noStrike" kern="1200" cap="none" spc="0" normalizeH="0" baseline="0" noProof="0" dirty="0">
                <a:ln/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Complicanze neurologiche 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2AF34D4-9A8B-483D-3EF1-81495AB464F4}"/>
              </a:ext>
            </a:extLst>
          </p:cNvPr>
          <p:cNvSpPr/>
          <p:nvPr/>
        </p:nvSpPr>
        <p:spPr>
          <a:xfrm>
            <a:off x="4671391" y="2943253"/>
            <a:ext cx="3359426" cy="4775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Carenza nel 27% circa</a:t>
            </a:r>
          </a:p>
          <a:p>
            <a:pPr algn="ctr"/>
            <a:r>
              <a:rPr lang="it-IT" dirty="0"/>
              <a:t>Assunzione &lt; o &gt;  utilizzo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9B53330-0D27-4B6B-9A30-B0C54A961D56}"/>
              </a:ext>
            </a:extLst>
          </p:cNvPr>
          <p:cNvSpPr/>
          <p:nvPr/>
        </p:nvSpPr>
        <p:spPr>
          <a:xfrm>
            <a:off x="9328038" y="3219582"/>
            <a:ext cx="202824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Vitamina idrosolubile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C63D81A-E5AE-E5C4-B888-C67770B457C2}"/>
              </a:ext>
            </a:extLst>
          </p:cNvPr>
          <p:cNvSpPr/>
          <p:nvPr/>
        </p:nvSpPr>
        <p:spPr>
          <a:xfrm>
            <a:off x="5253408" y="3754098"/>
            <a:ext cx="2564296" cy="5696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Beri –Beri</a:t>
            </a:r>
          </a:p>
          <a:p>
            <a:pPr algn="ctr"/>
            <a:r>
              <a:rPr lang="it-IT" dirty="0"/>
              <a:t>SWK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8CFB4A1-2133-7210-476C-4FA883438A39}"/>
              </a:ext>
            </a:extLst>
          </p:cNvPr>
          <p:cNvSpPr/>
          <p:nvPr/>
        </p:nvSpPr>
        <p:spPr>
          <a:xfrm>
            <a:off x="4486022" y="5293440"/>
            <a:ext cx="4472609" cy="5686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REVERSIBILI</a:t>
            </a:r>
          </a:p>
          <a:p>
            <a:pPr algn="ctr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AC31C2-8FF3-48A7-30F0-F6A399EA35DE}"/>
              </a:ext>
            </a:extLst>
          </p:cNvPr>
          <p:cNvSpPr/>
          <p:nvPr/>
        </p:nvSpPr>
        <p:spPr>
          <a:xfrm>
            <a:off x="918519" y="746179"/>
            <a:ext cx="2470177" cy="13202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00"/>
                </a:solidFill>
              </a:rPr>
              <a:t>prevalenza fino al 16%.</a:t>
            </a:r>
          </a:p>
          <a:p>
            <a:pPr algn="ctr"/>
            <a:endParaRPr lang="it-IT" dirty="0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F9E492F3-B9B8-D1B7-52B4-C1F27BA419A7}"/>
              </a:ext>
            </a:extLst>
          </p:cNvPr>
          <p:cNvSpPr/>
          <p:nvPr/>
        </p:nvSpPr>
        <p:spPr>
          <a:xfrm>
            <a:off x="4104640" y="1700358"/>
            <a:ext cx="4193433" cy="9362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VITAMINA B1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67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A8C7B6-8E18-5517-5BA6-ECBBDCA3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27CC6BA-7121-84B5-4473-CDB32545B9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25AEC00-71B3-6B65-DC76-1B5955AB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17E3D3-2B6C-0BFE-6F09-35669C52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00" y="890394"/>
            <a:ext cx="3132814" cy="12962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1FB73C1-210B-1AB5-EB0F-EDF5D1D04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163" y="923330"/>
            <a:ext cx="3846515" cy="16364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45F061-3E27-CDCD-D8F4-758DBE963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41" y="2311846"/>
            <a:ext cx="5063254" cy="20580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680089B-0826-47B4-2D39-338D9D90B9C4}"/>
              </a:ext>
            </a:extLst>
          </p:cNvPr>
          <p:cNvSpPr/>
          <p:nvPr/>
        </p:nvSpPr>
        <p:spPr>
          <a:xfrm>
            <a:off x="486741" y="0"/>
            <a:ext cx="10527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IPERPARATIROIDISMO SECONDARIO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AEA317-E406-B69C-16FE-425D6E08E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833" y="2641472"/>
            <a:ext cx="5861102" cy="3456755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5E8609E-CBC9-E46B-506A-4989CFFD51E1}"/>
              </a:ext>
            </a:extLst>
          </p:cNvPr>
          <p:cNvSpPr/>
          <p:nvPr/>
        </p:nvSpPr>
        <p:spPr>
          <a:xfrm>
            <a:off x="566530" y="4731026"/>
            <a:ext cx="3101009" cy="10273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Determinato malfunzionamento dell'asse calcio-vitamina D-PTH
</a:t>
            </a:r>
          </a:p>
        </p:txBody>
      </p:sp>
    </p:spTree>
    <p:extLst>
      <p:ext uri="{BB962C8B-B14F-4D97-AF65-F5344CB8AC3E}">
        <p14:creationId xmlns:p14="http://schemas.microsoft.com/office/powerpoint/2010/main" val="325140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3DB392-4B53-4ABD-671F-56AC7158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F54D691-6AEA-8558-8B31-793F8AFBFBC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489339A-AEFC-2436-BA60-07B20582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991053B-A34A-AD87-9AA3-731F84D3A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5" y="124618"/>
            <a:ext cx="4827609" cy="18645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27A23D-A0A7-C039-DBCC-EB35066AE4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9"/>
          <a:stretch/>
        </p:blipFill>
        <p:spPr>
          <a:xfrm>
            <a:off x="5227983" y="208722"/>
            <a:ext cx="6800901" cy="549865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8395A53-AA94-59A0-4926-A9AEEEAC51FC}"/>
              </a:ext>
            </a:extLst>
          </p:cNvPr>
          <p:cNvSpPr/>
          <p:nvPr/>
        </p:nvSpPr>
        <p:spPr>
          <a:xfrm>
            <a:off x="-404841" y="2316710"/>
            <a:ext cx="58614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Valutazione regolare</a:t>
            </a:r>
          </a:p>
        </p:txBody>
      </p:sp>
    </p:spTree>
    <p:extLst>
      <p:ext uri="{BB962C8B-B14F-4D97-AF65-F5344CB8AC3E}">
        <p14:creationId xmlns:p14="http://schemas.microsoft.com/office/powerpoint/2010/main" val="282455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ED60B11-EAFB-2968-EC4C-65997D0C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EC121F-E0BD-1FA4-B4F9-4AB77B00C9B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8B7C46A7-3625-B0B0-ED02-EB9D73FD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2C2BB3-6BDC-2D09-31AA-9CA603E68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202" y="1187716"/>
            <a:ext cx="5480468" cy="363318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E7B8FD-1202-73C4-C4CA-40C1B6CECF5B}"/>
              </a:ext>
            </a:extLst>
          </p:cNvPr>
          <p:cNvSpPr txBox="1"/>
          <p:nvPr/>
        </p:nvSpPr>
        <p:spPr>
          <a:xfrm>
            <a:off x="8542215" y="4820897"/>
            <a:ext cx="28140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Pati S, Irfan W, Jameel A, Ahmed S, Shahid RK. Obesity and Cancer: A Current Overview of Epidemiology, Pathogenesis, Outcomes, and Management. Cancers (Basel). 2023 Jan 12;15(2):485</a:t>
            </a: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B6A3DF-56E0-3739-F768-CCC0B0492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91" y="1100152"/>
            <a:ext cx="4068115" cy="30634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9DAEBC-4A80-42C1-8A65-9861417C08F8}"/>
              </a:ext>
            </a:extLst>
          </p:cNvPr>
          <p:cNvSpPr txBox="1"/>
          <p:nvPr/>
        </p:nvSpPr>
        <p:spPr>
          <a:xfrm>
            <a:off x="687991" y="4321282"/>
            <a:ext cx="42336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Wilson R,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Aminian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A,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Tahrani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AA.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Metabolic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surgery: A clinical update.</a:t>
            </a:r>
          </a:p>
          <a:p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Diabetes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Obes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Metab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2021 Feb;23 </a:t>
            </a:r>
            <a:r>
              <a:rPr lang="it-IT" sz="11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Suppl</a:t>
            </a:r>
            <a:r>
              <a:rPr lang="it-IT" sz="11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1:63-83</a:t>
            </a:r>
            <a:endParaRPr lang="it-IT" sz="11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4061448-4584-2B33-1B6A-797EA8300FD1}"/>
              </a:ext>
            </a:extLst>
          </p:cNvPr>
          <p:cNvSpPr/>
          <p:nvPr/>
        </p:nvSpPr>
        <p:spPr>
          <a:xfrm>
            <a:off x="113872" y="95107"/>
            <a:ext cx="1128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Chirurgia Bariatrica e rischio di cancro</a:t>
            </a:r>
            <a:endParaRPr lang="it-IT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98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638806-B141-45CE-51DD-1CE3CF9A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6" y="6074957"/>
            <a:ext cx="6096528" cy="6584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565C5F-4334-B1ED-F4C5-167297DCBC7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3872" y="6274676"/>
            <a:ext cx="2160720" cy="430200"/>
          </a:xfrm>
          <a:prstGeom prst="rect">
            <a:avLst/>
          </a:prstGeom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C889164-AAB7-B7FB-9749-D7407568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175" y="6006307"/>
            <a:ext cx="6842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42894A-6279-6F18-23CE-9F2DDA452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59" y="513033"/>
            <a:ext cx="4563173" cy="249852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9CD40F-E635-E319-2FE5-76C291976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13" y="513033"/>
            <a:ext cx="5013700" cy="27374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1C11E5-ED8E-881F-3305-5BF318F577FB}"/>
              </a:ext>
            </a:extLst>
          </p:cNvPr>
          <p:cNvSpPr txBox="1"/>
          <p:nvPr/>
        </p:nvSpPr>
        <p:spPr>
          <a:xfrm>
            <a:off x="6121616" y="3260379"/>
            <a:ext cx="60036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Aumento del rischio di CRC, soprattutto nei maschi rispetto alle femmine dopo chirurgia bariatrica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2CC88A6-4B53-71B6-7D7F-81BC9A6D6DAA}"/>
              </a:ext>
            </a:extLst>
          </p:cNvPr>
          <p:cNvSpPr/>
          <p:nvPr/>
        </p:nvSpPr>
        <p:spPr>
          <a:xfrm>
            <a:off x="3228440" y="3320772"/>
            <a:ext cx="233416" cy="10137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38FE0F-77B6-836C-8D1F-6C1EB8C2D299}"/>
              </a:ext>
            </a:extLst>
          </p:cNvPr>
          <p:cNvSpPr/>
          <p:nvPr/>
        </p:nvSpPr>
        <p:spPr>
          <a:xfrm>
            <a:off x="430574" y="4483938"/>
            <a:ext cx="5595731" cy="10137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3773"/>
                </a:solidFill>
              </a:rPr>
              <a:t>Rischio fortemente ridotto ma non scomparso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F2AFE54-7138-00DD-24A9-C5C0A5D0B30C}"/>
              </a:ext>
            </a:extLst>
          </p:cNvPr>
          <p:cNvSpPr/>
          <p:nvPr/>
        </p:nvSpPr>
        <p:spPr>
          <a:xfrm>
            <a:off x="7623313" y="4187012"/>
            <a:ext cx="3627783" cy="1750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SCREENING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Prevenzione/controllo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83C26CCF-5AB4-B92D-658B-0D997A70822A}"/>
              </a:ext>
            </a:extLst>
          </p:cNvPr>
          <p:cNvSpPr/>
          <p:nvPr/>
        </p:nvSpPr>
        <p:spPr>
          <a:xfrm>
            <a:off x="6358033" y="4875372"/>
            <a:ext cx="834887" cy="369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932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2408</TotalTime>
  <Words>767</Words>
  <Application>Microsoft Office PowerPoint</Application>
  <PresentationFormat>Widescreen</PresentationFormat>
  <Paragraphs>58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BlinkMacSystemFont</vt:lpstr>
      <vt:lpstr>Calibri</vt:lpstr>
      <vt:lpstr>Helvetica</vt:lpstr>
      <vt:lpstr>Roboto</vt:lpstr>
      <vt:lpstr>Sylfaen</vt:lpstr>
      <vt:lpstr>Times New Roman</vt:lpstr>
      <vt:lpstr>Wingdings</vt:lpstr>
      <vt:lpstr>RetrospectVTI</vt:lpstr>
      <vt:lpstr>NUOVE RACCOMANDAZIONI NUTRIZIONALI:BACKSTAGE  IL POSTOPERATORIO: ALERT NUTRIZIONALI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Barbara Neri</cp:lastModifiedBy>
  <cp:revision>22</cp:revision>
  <dcterms:created xsi:type="dcterms:W3CDTF">2022-02-27T17:36:31Z</dcterms:created>
  <dcterms:modified xsi:type="dcterms:W3CDTF">2024-05-05T08:42:11Z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